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2" r:id="rId4"/>
    <p:sldId id="263" r:id="rId5"/>
    <p:sldId id="265" r:id="rId6"/>
    <p:sldId id="264" r:id="rId7"/>
    <p:sldId id="266" r:id="rId8"/>
    <p:sldId id="268" r:id="rId9"/>
    <p:sldId id="271" r:id="rId10"/>
    <p:sldId id="267" r:id="rId11"/>
    <p:sldId id="272" r:id="rId12"/>
    <p:sldId id="269" r:id="rId13"/>
    <p:sldId id="270" r:id="rId14"/>
    <p:sldId id="273" r:id="rId15"/>
    <p:sldId id="274" r:id="rId16"/>
    <p:sldId id="275" r:id="rId17"/>
    <p:sldId id="277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61" r:id="rId32"/>
  </p:sldIdLst>
  <p:sldSz cx="12192000" cy="6858000"/>
  <p:notesSz cx="6858000" cy="9144000"/>
  <p:custDataLst>
    <p:tags r:id="rId33"/>
  </p:custData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C43ED-F584-458F-928B-8F43C0DA4D3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C39199C-FC39-40CA-AF13-4636F065EDAA}">
      <dgm:prSet phldrT="[Texto]" custT="1"/>
      <dgm:spPr>
        <a:solidFill>
          <a:srgbClr val="C00000"/>
        </a:solidFill>
      </dgm:spPr>
      <dgm:t>
        <a:bodyPr/>
        <a:lstStyle/>
        <a:p>
          <a:r>
            <a:rPr lang="es-PE" sz="2000" b="1" u="sng" dirty="0"/>
            <a:t>GIT</a:t>
          </a:r>
          <a:endParaRPr lang="es-PE" sz="2000" u="sng" dirty="0"/>
        </a:p>
        <a:p>
          <a:r>
            <a:rPr lang="es-PE" sz="2000" dirty="0"/>
            <a:t>Software de control de versiones que registra cambios. </a:t>
          </a:r>
        </a:p>
        <a:p>
          <a:r>
            <a:rPr lang="es-PE" sz="2000" dirty="0"/>
            <a:t>Gestiona versiones previas o recientes.</a:t>
          </a:r>
        </a:p>
      </dgm:t>
    </dgm:pt>
    <dgm:pt modelId="{92E7657C-DF84-4DD4-B602-E480DCD80D5A}" type="parTrans" cxnId="{E4FE57F8-41AC-4121-B892-3DD2C634BF2E}">
      <dgm:prSet/>
      <dgm:spPr/>
      <dgm:t>
        <a:bodyPr/>
        <a:lstStyle/>
        <a:p>
          <a:endParaRPr lang="es-PE"/>
        </a:p>
      </dgm:t>
    </dgm:pt>
    <dgm:pt modelId="{18A024F0-3626-4379-BD9B-C8E25D24CA6F}" type="sibTrans" cxnId="{E4FE57F8-41AC-4121-B892-3DD2C634BF2E}">
      <dgm:prSet/>
      <dgm:spPr/>
      <dgm:t>
        <a:bodyPr/>
        <a:lstStyle/>
        <a:p>
          <a:endParaRPr lang="es-PE"/>
        </a:p>
      </dgm:t>
    </dgm:pt>
    <dgm:pt modelId="{A893137F-1924-43DD-A5BC-006F6C73FF40}">
      <dgm:prSet phldrT="[Texto]" custT="1"/>
      <dgm:spPr>
        <a:solidFill>
          <a:srgbClr val="C00000"/>
        </a:solidFill>
      </dgm:spPr>
      <dgm:t>
        <a:bodyPr/>
        <a:lstStyle/>
        <a:p>
          <a:r>
            <a:rPr lang="es-PE" sz="2000" b="1" u="sng" dirty="0"/>
            <a:t>Repositorio</a:t>
          </a:r>
          <a:endParaRPr lang="es-PE" sz="2000" dirty="0"/>
        </a:p>
        <a:p>
          <a:r>
            <a:rPr lang="es-PE" sz="2000" dirty="0"/>
            <a:t>Lugar donde podemos guardar cosas.</a:t>
          </a:r>
        </a:p>
        <a:p>
          <a:r>
            <a:rPr lang="es-PE" sz="2000" dirty="0"/>
            <a:t>Git crea REPOSITORIOS.</a:t>
          </a:r>
        </a:p>
        <a:p>
          <a:r>
            <a:rPr lang="es-PE" sz="2000" dirty="0"/>
            <a:t>- Locales: Nuestro (PC)</a:t>
          </a:r>
        </a:p>
        <a:p>
          <a:r>
            <a:rPr lang="es-PE" sz="2000" dirty="0"/>
            <a:t>- Remotos: Servidor externo (Git-Hub)</a:t>
          </a:r>
        </a:p>
      </dgm:t>
    </dgm:pt>
    <dgm:pt modelId="{66310769-4BBC-4767-9FA9-76B46497788E}" type="parTrans" cxnId="{8280AAC7-9FEB-406B-94A7-B21F324E37DB}">
      <dgm:prSet/>
      <dgm:spPr/>
      <dgm:t>
        <a:bodyPr/>
        <a:lstStyle/>
        <a:p>
          <a:endParaRPr lang="es-PE"/>
        </a:p>
      </dgm:t>
    </dgm:pt>
    <dgm:pt modelId="{DB0E9E96-049E-4066-8E73-EA38C4F3E795}" type="sibTrans" cxnId="{8280AAC7-9FEB-406B-94A7-B21F324E37DB}">
      <dgm:prSet/>
      <dgm:spPr/>
      <dgm:t>
        <a:bodyPr/>
        <a:lstStyle/>
        <a:p>
          <a:endParaRPr lang="es-PE"/>
        </a:p>
      </dgm:t>
    </dgm:pt>
    <dgm:pt modelId="{002EE91B-DE84-4D44-A757-9C30E1267DA3}" type="pres">
      <dgm:prSet presAssocID="{2E9C43ED-F584-458F-928B-8F43C0DA4D3E}" presName="diagram" presStyleCnt="0">
        <dgm:presLayoutVars>
          <dgm:dir/>
          <dgm:resizeHandles val="exact"/>
        </dgm:presLayoutVars>
      </dgm:prSet>
      <dgm:spPr/>
    </dgm:pt>
    <dgm:pt modelId="{4EE13654-D9A1-4FAD-B500-5733EAFDA4BC}" type="pres">
      <dgm:prSet presAssocID="{2C39199C-FC39-40CA-AF13-4636F065EDAA}" presName="node" presStyleLbl="node1" presStyleIdx="0" presStyleCnt="2" custScaleX="121062">
        <dgm:presLayoutVars>
          <dgm:bulletEnabled val="1"/>
        </dgm:presLayoutVars>
      </dgm:prSet>
      <dgm:spPr/>
    </dgm:pt>
    <dgm:pt modelId="{3AC06D3A-3590-4584-8264-D881FA31C5AB}" type="pres">
      <dgm:prSet presAssocID="{18A024F0-3626-4379-BD9B-C8E25D24CA6F}" presName="sibTrans" presStyleCnt="0"/>
      <dgm:spPr/>
    </dgm:pt>
    <dgm:pt modelId="{F65760CB-7F9E-4FDE-8ADD-B6A914A6A6B7}" type="pres">
      <dgm:prSet presAssocID="{A893137F-1924-43DD-A5BC-006F6C73FF40}" presName="node" presStyleLbl="node1" presStyleIdx="1" presStyleCnt="2" custScaleX="121062">
        <dgm:presLayoutVars>
          <dgm:bulletEnabled val="1"/>
        </dgm:presLayoutVars>
      </dgm:prSet>
      <dgm:spPr/>
    </dgm:pt>
  </dgm:ptLst>
  <dgm:cxnLst>
    <dgm:cxn modelId="{C6C6C091-A9AC-497E-B5AD-D8B1B28E61BB}" type="presOf" srcId="{A893137F-1924-43DD-A5BC-006F6C73FF40}" destId="{F65760CB-7F9E-4FDE-8ADD-B6A914A6A6B7}" srcOrd="0" destOrd="0" presId="urn:microsoft.com/office/officeart/2005/8/layout/default"/>
    <dgm:cxn modelId="{8280AAC7-9FEB-406B-94A7-B21F324E37DB}" srcId="{2E9C43ED-F584-458F-928B-8F43C0DA4D3E}" destId="{A893137F-1924-43DD-A5BC-006F6C73FF40}" srcOrd="1" destOrd="0" parTransId="{66310769-4BBC-4767-9FA9-76B46497788E}" sibTransId="{DB0E9E96-049E-4066-8E73-EA38C4F3E795}"/>
    <dgm:cxn modelId="{BE43BEF7-DF06-4756-BA92-4A8A2886DBB2}" type="presOf" srcId="{2E9C43ED-F584-458F-928B-8F43C0DA4D3E}" destId="{002EE91B-DE84-4D44-A757-9C30E1267DA3}" srcOrd="0" destOrd="0" presId="urn:microsoft.com/office/officeart/2005/8/layout/default"/>
    <dgm:cxn modelId="{E4FE57F8-41AC-4121-B892-3DD2C634BF2E}" srcId="{2E9C43ED-F584-458F-928B-8F43C0DA4D3E}" destId="{2C39199C-FC39-40CA-AF13-4636F065EDAA}" srcOrd="0" destOrd="0" parTransId="{92E7657C-DF84-4DD4-B602-E480DCD80D5A}" sibTransId="{18A024F0-3626-4379-BD9B-C8E25D24CA6F}"/>
    <dgm:cxn modelId="{D9AB75FB-C8BD-4929-83F1-BBA4360E45E3}" type="presOf" srcId="{2C39199C-FC39-40CA-AF13-4636F065EDAA}" destId="{4EE13654-D9A1-4FAD-B500-5733EAFDA4BC}" srcOrd="0" destOrd="0" presId="urn:microsoft.com/office/officeart/2005/8/layout/default"/>
    <dgm:cxn modelId="{C964BCFD-7B54-4FAC-9900-0107D35134AC}" type="presParOf" srcId="{002EE91B-DE84-4D44-A757-9C30E1267DA3}" destId="{4EE13654-D9A1-4FAD-B500-5733EAFDA4BC}" srcOrd="0" destOrd="0" presId="urn:microsoft.com/office/officeart/2005/8/layout/default"/>
    <dgm:cxn modelId="{2030D62C-5C77-477D-8612-C1514AEB8340}" type="presParOf" srcId="{002EE91B-DE84-4D44-A757-9C30E1267DA3}" destId="{3AC06D3A-3590-4584-8264-D881FA31C5AB}" srcOrd="1" destOrd="0" presId="urn:microsoft.com/office/officeart/2005/8/layout/default"/>
    <dgm:cxn modelId="{1BB73BFC-D809-477B-88D0-C095718264CB}" type="presParOf" srcId="{002EE91B-DE84-4D44-A757-9C30E1267DA3}" destId="{F65760CB-7F9E-4FDE-8ADD-B6A914A6A6B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ED3A03-AE76-4653-971F-355C9C65962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813D0590-BA09-4B01-8930-64F29A116F6C}">
      <dgm:prSet phldrT="[Texto]"/>
      <dgm:spPr>
        <a:solidFill>
          <a:srgbClr val="C00000"/>
        </a:solidFill>
      </dgm:spPr>
      <dgm:t>
        <a:bodyPr/>
        <a:lstStyle/>
        <a:p>
          <a:r>
            <a:rPr lang="es-ES" dirty="0"/>
            <a:t>Plataforma de desarrollo de software basada en la nube que permite a los desarrolladores colaborar en proyectos de software y llevar un seguimiento del progreso del proyecto.</a:t>
          </a:r>
          <a:endParaRPr lang="es-PE" dirty="0"/>
        </a:p>
      </dgm:t>
    </dgm:pt>
    <dgm:pt modelId="{74237703-A099-46DA-ABB4-10AFE58CD9FA}" type="parTrans" cxnId="{65A5DCEA-3D92-4810-A74E-48C66FB946CE}">
      <dgm:prSet/>
      <dgm:spPr/>
      <dgm:t>
        <a:bodyPr/>
        <a:lstStyle/>
        <a:p>
          <a:endParaRPr lang="es-PE"/>
        </a:p>
      </dgm:t>
    </dgm:pt>
    <dgm:pt modelId="{27D42F08-21E2-464E-91FE-F4F43BAFD5C8}" type="sibTrans" cxnId="{65A5DCEA-3D92-4810-A74E-48C66FB946CE}">
      <dgm:prSet/>
      <dgm:spPr/>
      <dgm:t>
        <a:bodyPr/>
        <a:lstStyle/>
        <a:p>
          <a:endParaRPr lang="es-PE"/>
        </a:p>
      </dgm:t>
    </dgm:pt>
    <dgm:pt modelId="{ADBE42B6-D270-41E2-B939-5ECFAE35A739}">
      <dgm:prSet phldrT="[Texto]"/>
      <dgm:spPr>
        <a:solidFill>
          <a:srgbClr val="C00000"/>
        </a:solidFill>
      </dgm:spPr>
      <dgm:t>
        <a:bodyPr/>
        <a:lstStyle/>
        <a:p>
          <a:r>
            <a:rPr lang="es-ES" dirty="0"/>
            <a:t>Los usuarios pueden trabajar en diferentes ramas del proyecto, lo que les permite experimentar con nuevas funcionalidades sin afectar el código principal del proyecto.</a:t>
          </a:r>
          <a:endParaRPr lang="es-PE" dirty="0"/>
        </a:p>
      </dgm:t>
    </dgm:pt>
    <dgm:pt modelId="{7AFD79E9-B1E0-4719-AAC9-5B9880E6019E}" type="parTrans" cxnId="{0DC45A37-3945-4FD2-8EEF-A9EFCDECCA60}">
      <dgm:prSet/>
      <dgm:spPr/>
      <dgm:t>
        <a:bodyPr/>
        <a:lstStyle/>
        <a:p>
          <a:endParaRPr lang="es-PE"/>
        </a:p>
      </dgm:t>
    </dgm:pt>
    <dgm:pt modelId="{BF0AC64B-FA04-4A51-B5C7-D5B943F08A40}" type="sibTrans" cxnId="{0DC45A37-3945-4FD2-8EEF-A9EFCDECCA60}">
      <dgm:prSet/>
      <dgm:spPr/>
      <dgm:t>
        <a:bodyPr/>
        <a:lstStyle/>
        <a:p>
          <a:endParaRPr lang="es-PE"/>
        </a:p>
      </dgm:t>
    </dgm:pt>
    <dgm:pt modelId="{BFB5288D-1DBA-4357-875B-A15DAB27F55B}">
      <dgm:prSet phldrT="[Texto]"/>
      <dgm:spPr>
        <a:solidFill>
          <a:srgbClr val="C00000"/>
        </a:solidFill>
      </dgm:spPr>
      <dgm:t>
        <a:bodyPr/>
        <a:lstStyle/>
        <a:p>
          <a:r>
            <a:rPr lang="es-ES" dirty="0"/>
            <a:t>Ofrece herramientas de seguimiento de problemas y tareas, que permiten a los usuarios registrar problemas y solicitudes de funciones para el proyecto.</a:t>
          </a:r>
          <a:endParaRPr lang="es-PE" dirty="0"/>
        </a:p>
      </dgm:t>
    </dgm:pt>
    <dgm:pt modelId="{7D8E8024-ECAD-4483-90DE-4F0F670C61F2}" type="parTrans" cxnId="{EA488CD3-8858-4913-B401-DC85FAC5B009}">
      <dgm:prSet/>
      <dgm:spPr/>
      <dgm:t>
        <a:bodyPr/>
        <a:lstStyle/>
        <a:p>
          <a:endParaRPr lang="es-PE"/>
        </a:p>
      </dgm:t>
    </dgm:pt>
    <dgm:pt modelId="{C17A83CD-1861-45B2-9E52-24CB1D4A30C3}" type="sibTrans" cxnId="{EA488CD3-8858-4913-B401-DC85FAC5B009}">
      <dgm:prSet/>
      <dgm:spPr/>
      <dgm:t>
        <a:bodyPr/>
        <a:lstStyle/>
        <a:p>
          <a:endParaRPr lang="es-PE"/>
        </a:p>
      </dgm:t>
    </dgm:pt>
    <dgm:pt modelId="{2340D45C-911E-4713-BCF8-42D753932E35}">
      <dgm:prSet phldrT="[Texto]"/>
      <dgm:spPr>
        <a:solidFill>
          <a:srgbClr val="C00000"/>
        </a:solidFill>
      </dgm:spPr>
      <dgm:t>
        <a:bodyPr/>
        <a:lstStyle/>
        <a:p>
          <a:r>
            <a:rPr lang="es-ES" dirty="0"/>
            <a:t>Plataforma esencial para la colaboración en proyectos de software y la gestión de proyectos, lo que la convierte en una herramienta valiosa para desarrolladores y equipos de desarrollo en todo el mundo.</a:t>
          </a:r>
          <a:endParaRPr lang="es-PE" dirty="0"/>
        </a:p>
      </dgm:t>
    </dgm:pt>
    <dgm:pt modelId="{F64CCAE7-ACDC-4FE6-8BB1-0155EE3245F9}" type="parTrans" cxnId="{964C4366-942D-4488-AE6A-0B43EF7C0DED}">
      <dgm:prSet/>
      <dgm:spPr/>
      <dgm:t>
        <a:bodyPr/>
        <a:lstStyle/>
        <a:p>
          <a:endParaRPr lang="es-PE"/>
        </a:p>
      </dgm:t>
    </dgm:pt>
    <dgm:pt modelId="{935E1DC0-3BA0-4691-A799-368629CAFA8D}" type="sibTrans" cxnId="{964C4366-942D-4488-AE6A-0B43EF7C0DED}">
      <dgm:prSet/>
      <dgm:spPr/>
      <dgm:t>
        <a:bodyPr/>
        <a:lstStyle/>
        <a:p>
          <a:endParaRPr lang="es-PE"/>
        </a:p>
      </dgm:t>
    </dgm:pt>
    <dgm:pt modelId="{20CEB5BF-AC35-42C9-9B27-F94438D56B84}" type="pres">
      <dgm:prSet presAssocID="{E7ED3A03-AE76-4653-971F-355C9C659626}" presName="diagram" presStyleCnt="0">
        <dgm:presLayoutVars>
          <dgm:dir/>
          <dgm:resizeHandles val="exact"/>
        </dgm:presLayoutVars>
      </dgm:prSet>
      <dgm:spPr/>
    </dgm:pt>
    <dgm:pt modelId="{31171E43-6704-479B-B38A-31A7B50C51C1}" type="pres">
      <dgm:prSet presAssocID="{813D0590-BA09-4B01-8930-64F29A116F6C}" presName="node" presStyleLbl="node1" presStyleIdx="0" presStyleCnt="4">
        <dgm:presLayoutVars>
          <dgm:bulletEnabled val="1"/>
        </dgm:presLayoutVars>
      </dgm:prSet>
      <dgm:spPr/>
    </dgm:pt>
    <dgm:pt modelId="{AC056AFF-9196-4883-BD9F-89206981E28E}" type="pres">
      <dgm:prSet presAssocID="{27D42F08-21E2-464E-91FE-F4F43BAFD5C8}" presName="sibTrans" presStyleCnt="0"/>
      <dgm:spPr/>
    </dgm:pt>
    <dgm:pt modelId="{03A50841-D83A-496A-923F-ACE2F4B7F55A}" type="pres">
      <dgm:prSet presAssocID="{ADBE42B6-D270-41E2-B939-5ECFAE35A739}" presName="node" presStyleLbl="node1" presStyleIdx="1" presStyleCnt="4">
        <dgm:presLayoutVars>
          <dgm:bulletEnabled val="1"/>
        </dgm:presLayoutVars>
      </dgm:prSet>
      <dgm:spPr/>
    </dgm:pt>
    <dgm:pt modelId="{334BEB5D-A72B-4F0E-A615-68E1D5712C28}" type="pres">
      <dgm:prSet presAssocID="{BF0AC64B-FA04-4A51-B5C7-D5B943F08A40}" presName="sibTrans" presStyleCnt="0"/>
      <dgm:spPr/>
    </dgm:pt>
    <dgm:pt modelId="{22DDECD9-496B-4720-B7F4-E4CA3267D1E7}" type="pres">
      <dgm:prSet presAssocID="{BFB5288D-1DBA-4357-875B-A15DAB27F55B}" presName="node" presStyleLbl="node1" presStyleIdx="2" presStyleCnt="4">
        <dgm:presLayoutVars>
          <dgm:bulletEnabled val="1"/>
        </dgm:presLayoutVars>
      </dgm:prSet>
      <dgm:spPr/>
    </dgm:pt>
    <dgm:pt modelId="{9F3B17C8-6660-4650-BC88-89662872C6CB}" type="pres">
      <dgm:prSet presAssocID="{C17A83CD-1861-45B2-9E52-24CB1D4A30C3}" presName="sibTrans" presStyleCnt="0"/>
      <dgm:spPr/>
    </dgm:pt>
    <dgm:pt modelId="{A9B8D8A5-D178-4B06-A93B-30E95BF03E30}" type="pres">
      <dgm:prSet presAssocID="{2340D45C-911E-4713-BCF8-42D753932E35}" presName="node" presStyleLbl="node1" presStyleIdx="3" presStyleCnt="4">
        <dgm:presLayoutVars>
          <dgm:bulletEnabled val="1"/>
        </dgm:presLayoutVars>
      </dgm:prSet>
      <dgm:spPr/>
    </dgm:pt>
  </dgm:ptLst>
  <dgm:cxnLst>
    <dgm:cxn modelId="{0DC45A37-3945-4FD2-8EEF-A9EFCDECCA60}" srcId="{E7ED3A03-AE76-4653-971F-355C9C659626}" destId="{ADBE42B6-D270-41E2-B939-5ECFAE35A739}" srcOrd="1" destOrd="0" parTransId="{7AFD79E9-B1E0-4719-AAC9-5B9880E6019E}" sibTransId="{BF0AC64B-FA04-4A51-B5C7-D5B943F08A40}"/>
    <dgm:cxn modelId="{964C4366-942D-4488-AE6A-0B43EF7C0DED}" srcId="{E7ED3A03-AE76-4653-971F-355C9C659626}" destId="{2340D45C-911E-4713-BCF8-42D753932E35}" srcOrd="3" destOrd="0" parTransId="{F64CCAE7-ACDC-4FE6-8BB1-0155EE3245F9}" sibTransId="{935E1DC0-3BA0-4691-A799-368629CAFA8D}"/>
    <dgm:cxn modelId="{6FE36476-C520-481B-A19F-1AD1F6C386DD}" type="presOf" srcId="{BFB5288D-1DBA-4357-875B-A15DAB27F55B}" destId="{22DDECD9-496B-4720-B7F4-E4CA3267D1E7}" srcOrd="0" destOrd="0" presId="urn:microsoft.com/office/officeart/2005/8/layout/default"/>
    <dgm:cxn modelId="{9AC0199B-2D68-4D8D-9514-42F34104CC06}" type="presOf" srcId="{ADBE42B6-D270-41E2-B939-5ECFAE35A739}" destId="{03A50841-D83A-496A-923F-ACE2F4B7F55A}" srcOrd="0" destOrd="0" presId="urn:microsoft.com/office/officeart/2005/8/layout/default"/>
    <dgm:cxn modelId="{9D63199C-480A-4788-8B9D-23269566DAF0}" type="presOf" srcId="{E7ED3A03-AE76-4653-971F-355C9C659626}" destId="{20CEB5BF-AC35-42C9-9B27-F94438D56B84}" srcOrd="0" destOrd="0" presId="urn:microsoft.com/office/officeart/2005/8/layout/default"/>
    <dgm:cxn modelId="{EA488CD3-8858-4913-B401-DC85FAC5B009}" srcId="{E7ED3A03-AE76-4653-971F-355C9C659626}" destId="{BFB5288D-1DBA-4357-875B-A15DAB27F55B}" srcOrd="2" destOrd="0" parTransId="{7D8E8024-ECAD-4483-90DE-4F0F670C61F2}" sibTransId="{C17A83CD-1861-45B2-9E52-24CB1D4A30C3}"/>
    <dgm:cxn modelId="{28EF24E1-6FA5-4B91-B338-21C0EFA59010}" type="presOf" srcId="{813D0590-BA09-4B01-8930-64F29A116F6C}" destId="{31171E43-6704-479B-B38A-31A7B50C51C1}" srcOrd="0" destOrd="0" presId="urn:microsoft.com/office/officeart/2005/8/layout/default"/>
    <dgm:cxn modelId="{72CA10E9-C572-494D-8A32-AA1513DE11A3}" type="presOf" srcId="{2340D45C-911E-4713-BCF8-42D753932E35}" destId="{A9B8D8A5-D178-4B06-A93B-30E95BF03E30}" srcOrd="0" destOrd="0" presId="urn:microsoft.com/office/officeart/2005/8/layout/default"/>
    <dgm:cxn modelId="{65A5DCEA-3D92-4810-A74E-48C66FB946CE}" srcId="{E7ED3A03-AE76-4653-971F-355C9C659626}" destId="{813D0590-BA09-4B01-8930-64F29A116F6C}" srcOrd="0" destOrd="0" parTransId="{74237703-A099-46DA-ABB4-10AFE58CD9FA}" sibTransId="{27D42F08-21E2-464E-91FE-F4F43BAFD5C8}"/>
    <dgm:cxn modelId="{05AD13E2-19BA-4C0E-B10A-8679CBEF2311}" type="presParOf" srcId="{20CEB5BF-AC35-42C9-9B27-F94438D56B84}" destId="{31171E43-6704-479B-B38A-31A7B50C51C1}" srcOrd="0" destOrd="0" presId="urn:microsoft.com/office/officeart/2005/8/layout/default"/>
    <dgm:cxn modelId="{FAA0FB85-A8BA-4831-9584-A231AF86DAF5}" type="presParOf" srcId="{20CEB5BF-AC35-42C9-9B27-F94438D56B84}" destId="{AC056AFF-9196-4883-BD9F-89206981E28E}" srcOrd="1" destOrd="0" presId="urn:microsoft.com/office/officeart/2005/8/layout/default"/>
    <dgm:cxn modelId="{0C8948CA-B8C1-4D66-8B7C-9A17DC33FB00}" type="presParOf" srcId="{20CEB5BF-AC35-42C9-9B27-F94438D56B84}" destId="{03A50841-D83A-496A-923F-ACE2F4B7F55A}" srcOrd="2" destOrd="0" presId="urn:microsoft.com/office/officeart/2005/8/layout/default"/>
    <dgm:cxn modelId="{C809FB0F-B114-431B-B724-D477196D1500}" type="presParOf" srcId="{20CEB5BF-AC35-42C9-9B27-F94438D56B84}" destId="{334BEB5D-A72B-4F0E-A615-68E1D5712C28}" srcOrd="3" destOrd="0" presId="urn:microsoft.com/office/officeart/2005/8/layout/default"/>
    <dgm:cxn modelId="{0E19162C-5AE9-4656-A738-0C922CEC2CE2}" type="presParOf" srcId="{20CEB5BF-AC35-42C9-9B27-F94438D56B84}" destId="{22DDECD9-496B-4720-B7F4-E4CA3267D1E7}" srcOrd="4" destOrd="0" presId="urn:microsoft.com/office/officeart/2005/8/layout/default"/>
    <dgm:cxn modelId="{6645041D-EC7D-4E4A-AD8D-DBA0F1F46B04}" type="presParOf" srcId="{20CEB5BF-AC35-42C9-9B27-F94438D56B84}" destId="{9F3B17C8-6660-4650-BC88-89662872C6CB}" srcOrd="5" destOrd="0" presId="urn:microsoft.com/office/officeart/2005/8/layout/default"/>
    <dgm:cxn modelId="{BA0D687F-4E29-4D45-B2BB-F90D8649F1A8}" type="presParOf" srcId="{20CEB5BF-AC35-42C9-9B27-F94438D56B84}" destId="{A9B8D8A5-D178-4B06-A93B-30E95BF03E3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13654-D9A1-4FAD-B500-5733EAFDA4BC}">
      <dsp:nvSpPr>
        <dsp:cNvPr id="0" name=""/>
        <dsp:cNvSpPr/>
      </dsp:nvSpPr>
      <dsp:spPr>
        <a:xfrm>
          <a:off x="329775" y="1397"/>
          <a:ext cx="4513304" cy="2236856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u="sng" kern="1200" dirty="0"/>
            <a:t>GIT</a:t>
          </a:r>
          <a:endParaRPr lang="es-PE" sz="2000" u="sng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Software de control de versiones que registra cambios.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Gestiona versiones previas o recientes.</a:t>
          </a:r>
        </a:p>
      </dsp:txBody>
      <dsp:txXfrm>
        <a:off x="329775" y="1397"/>
        <a:ext cx="4513304" cy="2236856"/>
      </dsp:txXfrm>
    </dsp:sp>
    <dsp:sp modelId="{F65760CB-7F9E-4FDE-8ADD-B6A914A6A6B7}">
      <dsp:nvSpPr>
        <dsp:cNvPr id="0" name=""/>
        <dsp:cNvSpPr/>
      </dsp:nvSpPr>
      <dsp:spPr>
        <a:xfrm>
          <a:off x="329775" y="2611063"/>
          <a:ext cx="4513304" cy="2236856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u="sng" kern="1200" dirty="0"/>
            <a:t>Repositorio</a:t>
          </a:r>
          <a:endParaRPr lang="es-PE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Lugar donde podemos guardar cosas.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Git crea REPOSITORIOS.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- Locales: Nuestro (PC)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/>
            <a:t>- Remotos: Servidor externo (Git-Hub)</a:t>
          </a:r>
        </a:p>
      </dsp:txBody>
      <dsp:txXfrm>
        <a:off x="329775" y="2611063"/>
        <a:ext cx="4513304" cy="22368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71E43-6704-479B-B38A-31A7B50C51C1}">
      <dsp:nvSpPr>
        <dsp:cNvPr id="0" name=""/>
        <dsp:cNvSpPr/>
      </dsp:nvSpPr>
      <dsp:spPr>
        <a:xfrm>
          <a:off x="1434345" y="2083"/>
          <a:ext cx="3733586" cy="224015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Plataforma de desarrollo de software basada en la nube que permite a los desarrolladores colaborar en proyectos de software y llevar un seguimiento del progreso del proyecto.</a:t>
          </a:r>
          <a:endParaRPr lang="es-PE" sz="2100" kern="1200" dirty="0"/>
        </a:p>
      </dsp:txBody>
      <dsp:txXfrm>
        <a:off x="1434345" y="2083"/>
        <a:ext cx="3733586" cy="2240151"/>
      </dsp:txXfrm>
    </dsp:sp>
    <dsp:sp modelId="{03A50841-D83A-496A-923F-ACE2F4B7F55A}">
      <dsp:nvSpPr>
        <dsp:cNvPr id="0" name=""/>
        <dsp:cNvSpPr/>
      </dsp:nvSpPr>
      <dsp:spPr>
        <a:xfrm>
          <a:off x="5541290" y="2083"/>
          <a:ext cx="3733586" cy="224015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Los usuarios pueden trabajar en diferentes ramas del proyecto, lo que les permite experimentar con nuevas funcionalidades sin afectar el código principal del proyecto.</a:t>
          </a:r>
          <a:endParaRPr lang="es-PE" sz="2100" kern="1200" dirty="0"/>
        </a:p>
      </dsp:txBody>
      <dsp:txXfrm>
        <a:off x="5541290" y="2083"/>
        <a:ext cx="3733586" cy="2240151"/>
      </dsp:txXfrm>
    </dsp:sp>
    <dsp:sp modelId="{22DDECD9-496B-4720-B7F4-E4CA3267D1E7}">
      <dsp:nvSpPr>
        <dsp:cNvPr id="0" name=""/>
        <dsp:cNvSpPr/>
      </dsp:nvSpPr>
      <dsp:spPr>
        <a:xfrm>
          <a:off x="1434345" y="2615593"/>
          <a:ext cx="3733586" cy="224015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Ofrece herramientas de seguimiento de problemas y tareas, que permiten a los usuarios registrar problemas y solicitudes de funciones para el proyecto.</a:t>
          </a:r>
          <a:endParaRPr lang="es-PE" sz="2100" kern="1200" dirty="0"/>
        </a:p>
      </dsp:txBody>
      <dsp:txXfrm>
        <a:off x="1434345" y="2615593"/>
        <a:ext cx="3733586" cy="2240151"/>
      </dsp:txXfrm>
    </dsp:sp>
    <dsp:sp modelId="{A9B8D8A5-D178-4B06-A93B-30E95BF03E30}">
      <dsp:nvSpPr>
        <dsp:cNvPr id="0" name=""/>
        <dsp:cNvSpPr/>
      </dsp:nvSpPr>
      <dsp:spPr>
        <a:xfrm>
          <a:off x="5541290" y="2615593"/>
          <a:ext cx="3733586" cy="224015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Plataforma esencial para la colaboración en proyectos de software y la gestión de proyectos, lo que la convierte en una herramienta valiosa para desarrolladores y equipos de desarrollo en todo el mundo.</a:t>
          </a:r>
          <a:endParaRPr lang="es-PE" sz="2100" kern="1200" dirty="0"/>
        </a:p>
      </dsp:txBody>
      <dsp:txXfrm>
        <a:off x="5541290" y="2615593"/>
        <a:ext cx="3733586" cy="2240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933709B-D101-5022-4535-1E3125248F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7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8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5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Section divider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FCF5BF0-A0F2-43F0-9981-0E3505293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7780" y="2307263"/>
            <a:ext cx="6033849" cy="1417231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</a:lstStyle>
          <a:p>
            <a:r>
              <a:rPr lang="es-PE">
                <a:solidFill>
                  <a:srgbClr val="0E3B83"/>
                </a:solidFill>
                <a:latin typeface="Gotham Black" pitchFamily="50" charset="0"/>
              </a:rPr>
              <a:t>Consejos para usar </a:t>
            </a:r>
            <a:r>
              <a:rPr lang="es-PE">
                <a:solidFill>
                  <a:srgbClr val="0E3B83"/>
                </a:solidFill>
                <a:latin typeface="Gotham" panose="02000504050000020004" pitchFamily="2" charset="0"/>
              </a:rPr>
              <a:t>esta plantilla PPT</a:t>
            </a:r>
          </a:p>
        </p:txBody>
      </p:sp>
      <p:sp>
        <p:nvSpPr>
          <p:cNvPr id="7" name="Text Placeholder 2" descr="&#10;">
            <a:extLst>
              <a:ext uri="{FF2B5EF4-FFF2-40B4-BE49-F238E27FC236}">
                <a16:creationId xmlns:a16="http://schemas.microsoft.com/office/drawing/2014/main" id="{63964C17-0CAC-47B8-93E2-539E1D1DDF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7780" y="3889615"/>
            <a:ext cx="5256211" cy="7381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s-PE">
                <a:solidFill>
                  <a:srgbClr val="0E3B83"/>
                </a:solidFill>
                <a:latin typeface="Gotham" panose="02000504050000020004" pitchFamily="2" charset="0"/>
              </a:rPr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6094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 Title and bullets conten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84069-3119-6B4C-821D-3C2018FE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0295C9-1AD1-324E-B5FE-BDEC825A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solidFill>
                  <a:schemeClr val="bg1"/>
                </a:solidFill>
                <a:latin typeface="Gotham" panose="0200050405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008BAE-FDB4-1041-9A3F-DD7CF1248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rgbClr val="F28B2D"/>
                </a:solidFill>
                <a:latin typeface="Gotham" panose="02000504050000020004" pitchFamily="2" charset="0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endParaRPr lang="en-US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3E711A2-8079-A94C-A4C6-85D38180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268413"/>
            <a:ext cx="10944225" cy="4897437"/>
          </a:xfrm>
        </p:spPr>
        <p:txBody>
          <a:bodyPr lIns="0" tIns="72000" rIns="0" bIns="72000" numCol="1" spcCol="360000">
            <a:normAutofit/>
          </a:bodyPr>
          <a:lstStyle>
            <a:lvl1pPr marL="285750" indent="-285750">
              <a:buFont typeface="Courier New" panose="02070309020205020404" pitchFamily="49" charset="0"/>
              <a:buChar char="o"/>
              <a:defRPr sz="1600">
                <a:latin typeface="Gotham" panose="0200050405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E8346B0-8A77-4B60-9872-28CC4B1C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243" y="6015044"/>
            <a:ext cx="819538" cy="512930"/>
          </a:xfrm>
          <a:prstGeom prst="rect">
            <a:avLst/>
          </a:prstGeom>
          <a:solidFill>
            <a:srgbClr val="0E3B83"/>
          </a:solidFill>
        </p:spPr>
        <p:txBody>
          <a:bodyPr/>
          <a:lstStyle>
            <a:lvl1pPr>
              <a:defRPr>
                <a:latin typeface="Gotham Black" pitchFamily="50" charset="0"/>
              </a:defRPr>
            </a:lvl1pPr>
          </a:lstStyle>
          <a:p>
            <a:r>
              <a:rPr lang="es-MX" sz="1400" err="1"/>
              <a:t>N°</a:t>
            </a:r>
            <a:endParaRPr lang="es-PE" sz="1400"/>
          </a:p>
        </p:txBody>
      </p:sp>
    </p:spTree>
    <p:extLst>
      <p:ext uri="{BB962C8B-B14F-4D97-AF65-F5344CB8AC3E}">
        <p14:creationId xmlns:p14="http://schemas.microsoft.com/office/powerpoint/2010/main" val="2487460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 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28077C9-713A-49EF-8BEA-2CC46B9E5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863" y="2060574"/>
            <a:ext cx="10947400" cy="41052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207A45-310E-7848-A4D5-2A2EFCC96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7988" y="2060574"/>
            <a:ext cx="10947400" cy="4105275"/>
          </a:xfrm>
        </p:spPr>
        <p:txBody>
          <a:bodyPr/>
          <a:lstStyle>
            <a:lvl1pPr marL="0" indent="0">
              <a:buNone/>
              <a:defRPr sz="3200">
                <a:solidFill>
                  <a:srgbClr val="0E3B83"/>
                </a:solidFill>
                <a:latin typeface="Gotham" panose="0200050405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9A8256-CD9F-3747-B6B0-7475B9649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9588" y="1268414"/>
            <a:ext cx="2743200" cy="4608512"/>
          </a:xfrm>
          <a:solidFill>
            <a:srgbClr val="0E3B83"/>
          </a:solidFill>
        </p:spPr>
        <p:txBody>
          <a:bodyPr lIns="180000" tIns="180000" rIns="216000" bIns="18000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Gotham" panose="02000504050000020004" pitchFamily="2" charset="0"/>
              </a:defRPr>
            </a:lvl1pPr>
            <a:lvl2pPr marL="457200" indent="0">
              <a:buNone/>
              <a:defRPr sz="1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D52B-3DCD-EF40-A4E3-CA1E501C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4132E2-254F-334C-9E32-5FA47CD6E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solidFill>
                  <a:schemeClr val="bg1"/>
                </a:solidFill>
                <a:latin typeface="Gotham" panose="0200050405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32D2696-58FB-C841-BA21-92367B8EB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rgbClr val="F28B2D"/>
                </a:solidFill>
                <a:latin typeface="Gotham" panose="02000504050000020004" pitchFamily="2" charset="0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828FFAE-9A06-4496-925B-BB838F65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243" y="6015044"/>
            <a:ext cx="819538" cy="512930"/>
          </a:xfrm>
          <a:prstGeom prst="rect">
            <a:avLst/>
          </a:prstGeom>
          <a:solidFill>
            <a:srgbClr val="0E3B83"/>
          </a:solidFill>
        </p:spPr>
        <p:txBody>
          <a:bodyPr/>
          <a:lstStyle>
            <a:lvl1pPr>
              <a:defRPr>
                <a:latin typeface="Gotham Black" pitchFamily="50" charset="0"/>
              </a:defRPr>
            </a:lvl1pPr>
          </a:lstStyle>
          <a:p>
            <a:r>
              <a:rPr lang="es-MX" sz="1400" err="1"/>
              <a:t>N°</a:t>
            </a:r>
            <a:endParaRPr lang="es-PE" sz="1400"/>
          </a:p>
        </p:txBody>
      </p:sp>
    </p:spTree>
    <p:extLst>
      <p:ext uri="{BB962C8B-B14F-4D97-AF65-F5344CB8AC3E}">
        <p14:creationId xmlns:p14="http://schemas.microsoft.com/office/powerpoint/2010/main" val="727733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11 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D52B-3DCD-EF40-A4E3-CA1E501C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FE1F78-7A0F-794F-AB6C-561EAABA1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solidFill>
                  <a:schemeClr val="bg1"/>
                </a:solidFill>
                <a:latin typeface="Gotham" panose="0200050405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25F5BF-4477-AF4A-9A0B-DF5B5FC09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rgbClr val="F28B2D"/>
                </a:solidFill>
                <a:latin typeface="Gotham" panose="02000504050000020004" pitchFamily="2" charset="0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74C9095-1E56-4E59-B542-79B86302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243" y="6015044"/>
            <a:ext cx="819538" cy="512930"/>
          </a:xfrm>
          <a:prstGeom prst="rect">
            <a:avLst/>
          </a:prstGeom>
          <a:solidFill>
            <a:srgbClr val="0E3B83"/>
          </a:solidFill>
        </p:spPr>
        <p:txBody>
          <a:bodyPr/>
          <a:lstStyle>
            <a:lvl1pPr>
              <a:defRPr>
                <a:latin typeface="Gotham Black" pitchFamily="50" charset="0"/>
              </a:defRPr>
            </a:lvl1pPr>
          </a:lstStyle>
          <a:p>
            <a:r>
              <a:rPr lang="es-MX" sz="1400" err="1"/>
              <a:t>N°</a:t>
            </a:r>
            <a:endParaRPr lang="es-PE" sz="1400"/>
          </a:p>
        </p:txBody>
      </p:sp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D4B11D53-EEEA-458F-A71C-26EA465A8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547" y="1459685"/>
            <a:ext cx="10550482" cy="3808602"/>
          </a:xfrm>
        </p:spPr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B28F36-1DB7-401C-A4D2-FB4D5112B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5832" y="3681288"/>
            <a:ext cx="8259661" cy="2333756"/>
          </a:xfrm>
          <a:solidFill>
            <a:srgbClr val="0E3B83"/>
          </a:solidFill>
        </p:spPr>
        <p:txBody>
          <a:bodyPr/>
          <a:lstStyle/>
          <a:p>
            <a:endParaRPr lang="es-PE"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826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rtl="0">
              <a:spcBef>
                <a:spcPts val="1067"/>
              </a:spcBef>
              <a:spcAft>
                <a:spcPts val="0"/>
              </a:spcAft>
              <a:buSzPts val="2100"/>
              <a:buChar char="•"/>
              <a:defRPr/>
            </a:lvl1pPr>
            <a:lvl2pPr marL="1219170" lvl="1" indent="-457189" rtl="0"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2pPr>
            <a:lvl3pPr marL="1828754" lvl="2" indent="-431789" rtl="0">
              <a:spcBef>
                <a:spcPts val="533"/>
              </a:spcBef>
              <a:spcAft>
                <a:spcPts val="0"/>
              </a:spcAft>
              <a:buSzPts val="1500"/>
              <a:buChar char="•"/>
              <a:defRPr/>
            </a:lvl3pPr>
            <a:lvl4pPr marL="2438339" lvl="3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s-PE" smtClean="0"/>
              <a:pPr algn="r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6708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ECC70EA-FD3F-471C-8282-F09F4DE58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1086" y="2146041"/>
            <a:ext cx="5932714" cy="1610650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endParaRPr lang="es-PE">
              <a:latin typeface="Gotham Black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F099E6-C079-4E90-989E-7A555D355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085" y="3908928"/>
            <a:ext cx="5932714" cy="42980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s-PE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337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7D473A0-A17F-A7AC-EE30-DDE15148F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8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188D5D7-ACA7-BE6D-AE76-F52D70E17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DD1AA7A-E1E7-CCE5-1F1F-BEDE3074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347" y="2043610"/>
            <a:ext cx="5916561" cy="1325563"/>
          </a:xfrm>
        </p:spPr>
        <p:txBody>
          <a:bodyPr/>
          <a:lstStyle/>
          <a:p>
            <a:endParaRPr lang="en-US" b="1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F555F7A0-6E50-6A79-A59B-38E1C3C8F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47" y="3369173"/>
            <a:ext cx="5302710" cy="9930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400" dirty="0">
              <a:solidFill>
                <a:schemeClr val="bg1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2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1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2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5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3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4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5C3EF-F443-465A-A6DC-B6D3FC36C9D3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34F68-EBAF-4FA2-A099-7CF1F44AA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4" Type="http://schemas.openxmlformats.org/officeDocument/2006/relationships/hyperlink" Target="https://github.com/mariaCaceresI/Funbi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Jesus.prado@upch.pe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AF6EB-4A02-0680-A81F-4454952F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347" y="2033882"/>
            <a:ext cx="8303474" cy="2130184"/>
          </a:xfrm>
        </p:spPr>
        <p:txBody>
          <a:bodyPr>
            <a:normAutofit/>
          </a:bodyPr>
          <a:lstStyle/>
          <a:p>
            <a:r>
              <a:rPr lang="es-PE" sz="5400" b="1" dirty="0">
                <a:solidFill>
                  <a:schemeClr val="bg1"/>
                </a:solidFill>
                <a:latin typeface="Gotham" panose="02000504050000020004"/>
              </a:rPr>
              <a:t>Clase II – Git y Git-Hub</a:t>
            </a:r>
            <a:br>
              <a:rPr lang="es-PE" sz="5400" b="1" dirty="0">
                <a:solidFill>
                  <a:schemeClr val="bg1"/>
                </a:solidFill>
                <a:latin typeface="Gotham" panose="02000504050000020004"/>
              </a:rPr>
            </a:br>
            <a:r>
              <a:rPr lang="es-PE" sz="2800" b="1" dirty="0">
                <a:solidFill>
                  <a:schemeClr val="bg1"/>
                </a:solidFill>
                <a:latin typeface="Gotham" panose="02000504050000020004"/>
              </a:rPr>
              <a:t>Procesos de Innovación en Bioingeniería | 2025 - II</a:t>
            </a:r>
            <a:endParaRPr lang="en-US" sz="5400" b="1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44004C8-78D5-64DE-03A1-4342AE6A3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47" y="4043472"/>
            <a:ext cx="6706569" cy="494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Sebastián Prado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682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9352A22-17AE-1FC3-3467-8942B0CCF365}"/>
              </a:ext>
            </a:extLst>
          </p:cNvPr>
          <p:cNvSpPr txBox="1"/>
          <p:nvPr/>
        </p:nvSpPr>
        <p:spPr>
          <a:xfrm>
            <a:off x="168640" y="243512"/>
            <a:ext cx="501795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Una vez que haya agregado sus archivos al área de preparación, puede comprometerse con ellos utilizando el comando 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"</a:t>
            </a:r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commit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". </a:t>
            </a:r>
          </a:p>
          <a:p>
            <a:pPr algn="ctr"/>
            <a:endParaRPr lang="es-ES" sz="24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El comando de confirmación se utiliza para guardar los cambios en el repositorio de Git. </a:t>
            </a:r>
          </a:p>
          <a:p>
            <a:pPr algn="ctr"/>
            <a:endParaRPr lang="es-E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Para comprometerse con sus cambios, </a:t>
            </a:r>
            <a:r>
              <a:rPr lang="es-PE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escriba: </a:t>
            </a:r>
            <a:r>
              <a:rPr lang="es-PE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PE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PE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commit</a:t>
            </a:r>
            <a:r>
              <a:rPr lang="es-PE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-m </a:t>
            </a:r>
          </a:p>
          <a:p>
            <a:pPr algn="ctr"/>
            <a:r>
              <a:rPr lang="es-ES" sz="2400" dirty="0">
                <a:solidFill>
                  <a:srgbClr val="7030A0"/>
                </a:solidFill>
                <a:latin typeface="Calibri" panose="020F0502020204030204" pitchFamily="34" charset="0"/>
              </a:rPr>
              <a:t>“</a:t>
            </a:r>
            <a:r>
              <a:rPr lang="es-ES" sz="2400" b="0" i="0" u="none" strike="noStrike" baseline="0" dirty="0">
                <a:solidFill>
                  <a:srgbClr val="7030A0"/>
                </a:solidFill>
                <a:latin typeface="Calibri" panose="020F0502020204030204" pitchFamily="34" charset="0"/>
              </a:rPr>
              <a:t>mensaje de confirmación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’’.</a:t>
            </a:r>
          </a:p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El mensaje de confirmación debe ser una descripción breve pero informativa de los cambios que ha realizado. </a:t>
            </a:r>
            <a:endParaRPr lang="es-PE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213206-995A-6D3D-038C-C5010A269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181" y="1119559"/>
            <a:ext cx="6622179" cy="426191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B3E6C2C-3E3B-BA2C-4F6B-1B55379D7E8E}"/>
              </a:ext>
            </a:extLst>
          </p:cNvPr>
          <p:cNvSpPr/>
          <p:nvPr/>
        </p:nvSpPr>
        <p:spPr>
          <a:xfrm>
            <a:off x="5471410" y="4017364"/>
            <a:ext cx="617594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47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7A627-9644-3662-A3EB-6E42F677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95" y="203382"/>
            <a:ext cx="10004190" cy="875909"/>
          </a:xfrm>
        </p:spPr>
        <p:txBody>
          <a:bodyPr/>
          <a:lstStyle/>
          <a:p>
            <a:pPr algn="ctr"/>
            <a:r>
              <a:rPr lang="es-PE" b="1" u="sng" dirty="0"/>
              <a:t>Git-Hub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BFD7159-CCDF-1451-C421-4552F5387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476093"/>
              </p:ext>
            </p:extLst>
          </p:nvPr>
        </p:nvGraphicFramePr>
        <p:xfrm>
          <a:off x="0" y="1124262"/>
          <a:ext cx="10709223" cy="4857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C37E1294-78AF-6D0B-4E94-624A3018D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769" y="2505032"/>
            <a:ext cx="1840908" cy="18479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45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BB8AB9-FFA0-295A-B98D-16F4F880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352566"/>
            <a:ext cx="11950700" cy="4152868"/>
          </a:xfrm>
          <a:prstGeom prst="rect">
            <a:avLst/>
          </a:prstGeom>
          <a:noFill/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FBD485D-FD44-FB3B-5CA1-425F682565F0}"/>
              </a:ext>
            </a:extLst>
          </p:cNvPr>
          <p:cNvSpPr txBox="1">
            <a:spLocks/>
          </p:cNvSpPr>
          <p:nvPr/>
        </p:nvSpPr>
        <p:spPr>
          <a:xfrm>
            <a:off x="838200" y="284813"/>
            <a:ext cx="10515600" cy="839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b="1" u="sng" dirty="0"/>
              <a:t>Instalación de Git-Hub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D03F096-932D-1795-BCD6-B9BAE358CC6C}"/>
              </a:ext>
            </a:extLst>
          </p:cNvPr>
          <p:cNvSpPr/>
          <p:nvPr/>
        </p:nvSpPr>
        <p:spPr>
          <a:xfrm>
            <a:off x="4763372" y="5733738"/>
            <a:ext cx="2665256" cy="6236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ysClr val="windowText" lastClr="000000"/>
                </a:solidFill>
              </a:rPr>
              <a:t>Crear una cuenta nueva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388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2DB730-AD85-4D56-4895-03EB4D82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8" y="1097217"/>
            <a:ext cx="11517443" cy="498554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5A5FC0-52AE-FB38-D9EA-7EFB43DE08E8}"/>
              </a:ext>
            </a:extLst>
          </p:cNvPr>
          <p:cNvSpPr txBox="1">
            <a:spLocks/>
          </p:cNvSpPr>
          <p:nvPr/>
        </p:nvSpPr>
        <p:spPr>
          <a:xfrm>
            <a:off x="838200" y="284813"/>
            <a:ext cx="10515600" cy="839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b="1" u="sng" dirty="0"/>
              <a:t>Pagina principal Git-Hub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6110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EF7C4F-9977-0593-7B42-6C815BCB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5" y="1879238"/>
            <a:ext cx="4767065" cy="43505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39544D5-B2B6-F2C7-9728-107BCF344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77879"/>
            <a:ext cx="5801535" cy="5658640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A261089-C47C-542A-3529-DBB3616C7BDD}"/>
              </a:ext>
            </a:extLst>
          </p:cNvPr>
          <p:cNvSpPr/>
          <p:nvPr/>
        </p:nvSpPr>
        <p:spPr>
          <a:xfrm>
            <a:off x="5241819" y="3731946"/>
            <a:ext cx="664047" cy="4946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98BEF71-E8DE-2982-5192-78114B5B4EF2}"/>
              </a:ext>
            </a:extLst>
          </p:cNvPr>
          <p:cNvSpPr txBox="1">
            <a:spLocks/>
          </p:cNvSpPr>
          <p:nvPr/>
        </p:nvSpPr>
        <p:spPr>
          <a:xfrm>
            <a:off x="506177" y="201958"/>
            <a:ext cx="5067666" cy="1347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b="1" u="sng" dirty="0"/>
              <a:t>Creación repositorio en Git-Hub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61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71EE76-A3F8-4EEC-12BE-84287E1D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9" y="509666"/>
            <a:ext cx="10961901" cy="47531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C042A9-4BD5-DDE4-6DF8-3AFA58B7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817" y="5785399"/>
            <a:ext cx="5824365" cy="682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605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77A2FA-B0A4-B2F4-AD3E-2DEBCB86B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66" y="1273630"/>
            <a:ext cx="7247109" cy="517446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AB2ECDE-2D7F-C912-A22E-B09EB47E17A3}"/>
              </a:ext>
            </a:extLst>
          </p:cNvPr>
          <p:cNvSpPr txBox="1">
            <a:spLocks/>
          </p:cNvSpPr>
          <p:nvPr/>
        </p:nvSpPr>
        <p:spPr>
          <a:xfrm>
            <a:off x="838200" y="274993"/>
            <a:ext cx="10515600" cy="839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000" b="1" u="sng" dirty="0"/>
              <a:t>Comunicar Repositorio Local de Git a Repositorio Remoto de Git-Hub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A52664-46A6-7795-9E6C-B6071727C549}"/>
              </a:ext>
            </a:extLst>
          </p:cNvPr>
          <p:cNvSpPr txBox="1"/>
          <p:nvPr/>
        </p:nvSpPr>
        <p:spPr>
          <a:xfrm>
            <a:off x="357125" y="3076032"/>
            <a:ext cx="38109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Para comunicar local con remoto:</a:t>
            </a:r>
          </a:p>
          <a:p>
            <a:pPr algn="ctr"/>
            <a:endParaRPr lang="es-E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E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remote </a:t>
            </a:r>
            <a:r>
              <a:rPr lang="es-E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add</a:t>
            </a:r>
            <a:r>
              <a:rPr lang="es-E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origin</a:t>
            </a:r>
            <a:r>
              <a:rPr lang="es-E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ctr"/>
            <a:r>
              <a:rPr lang="es-ES" sz="2400" dirty="0">
                <a:solidFill>
                  <a:srgbClr val="7030A0"/>
                </a:solidFill>
                <a:latin typeface="Calibri" panose="020F0502020204030204" pitchFamily="34" charset="0"/>
              </a:rPr>
              <a:t>“URL de repositorio remoto”.</a:t>
            </a:r>
            <a:endParaRPr lang="es-ES" sz="2400" b="0" i="0" u="none" strike="noStrike" baseline="0" dirty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018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2FD94A-D99A-31E3-05DE-BB3BE26E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986" y="3732878"/>
            <a:ext cx="7304333" cy="27391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1EB154-A358-FF18-8A58-F5EAAD75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0" y="19641"/>
            <a:ext cx="5639587" cy="35483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4A43D18-EA90-2908-9212-0A395C0804DF}"/>
              </a:ext>
            </a:extLst>
          </p:cNvPr>
          <p:cNvSpPr txBox="1"/>
          <p:nvPr/>
        </p:nvSpPr>
        <p:spPr>
          <a:xfrm>
            <a:off x="282176" y="2209384"/>
            <a:ext cx="381099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Pasemos archivos del repositorio local al repositorio remoto:</a:t>
            </a:r>
          </a:p>
          <a:p>
            <a:pPr algn="ctr"/>
            <a:endParaRPr lang="es-E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E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push</a:t>
            </a:r>
            <a:r>
              <a:rPr lang="es-E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–u </a:t>
            </a:r>
            <a:r>
              <a:rPr lang="es-E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origin</a:t>
            </a:r>
            <a:r>
              <a:rPr lang="es-E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master</a:t>
            </a:r>
          </a:p>
          <a:p>
            <a:pPr algn="ctr"/>
            <a:endParaRPr lang="es-ES" sz="24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Aparecerá una ventana emergente</a:t>
            </a:r>
            <a:endParaRPr lang="es-ES" sz="240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1938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7C113B-E0CC-3528-E034-1F63E7CF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6" y="257096"/>
            <a:ext cx="6701601" cy="2905829"/>
          </a:xfrm>
          <a:prstGeom prst="rect">
            <a:avLst/>
          </a:prstGeom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2AF9090B-D3DF-5F68-A487-9F6FB940DD73}"/>
              </a:ext>
            </a:extLst>
          </p:cNvPr>
          <p:cNvSpPr/>
          <p:nvPr/>
        </p:nvSpPr>
        <p:spPr>
          <a:xfrm rot="18353415">
            <a:off x="4542019" y="3335312"/>
            <a:ext cx="639580" cy="71952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D13155-B21A-3757-F886-489DC92C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655" y="3282007"/>
            <a:ext cx="6366576" cy="34397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3E4FA60-38F4-B436-F1CA-5E84689DF590}"/>
              </a:ext>
            </a:extLst>
          </p:cNvPr>
          <p:cNvSpPr/>
          <p:nvPr/>
        </p:nvSpPr>
        <p:spPr>
          <a:xfrm>
            <a:off x="5475655" y="4841823"/>
            <a:ext cx="1464791" cy="239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024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9D12D2-ECA2-4848-844B-0BF21ECD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79" y="4405761"/>
            <a:ext cx="8822697" cy="8946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49C1E82-0D6A-DB38-E4A4-EB5C1CEB79AB}"/>
              </a:ext>
            </a:extLst>
          </p:cNvPr>
          <p:cNvSpPr txBox="1"/>
          <p:nvPr/>
        </p:nvSpPr>
        <p:spPr>
          <a:xfrm>
            <a:off x="3995628" y="775184"/>
            <a:ext cx="381099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Si hay algún problema con la sincronización (Clave o usuario incorrecto – Sin ser incorrectos), usar el siguiente comando:</a:t>
            </a:r>
          </a:p>
          <a:p>
            <a:pPr algn="ctr"/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remote set-</a:t>
            </a:r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url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origin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</a:t>
            </a:r>
            <a:r>
              <a:rPr lang="es-ES" sz="2400" b="0" i="0" u="none" strike="noStrike" baseline="0" dirty="0">
                <a:solidFill>
                  <a:srgbClr val="7030A0"/>
                </a:solidFill>
                <a:latin typeface="Calibri" panose="020F0502020204030204" pitchFamily="34" charset="0"/>
              </a:rPr>
              <a:t>TOKEN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@github.com/</a:t>
            </a:r>
            <a:r>
              <a:rPr lang="es-ES" sz="2400" b="0" i="0" u="none" strike="noStrike" baseline="0" dirty="0">
                <a:solidFill>
                  <a:srgbClr val="7030A0"/>
                </a:solidFill>
                <a:latin typeface="Calibri" panose="020F0502020204030204" pitchFamily="34" charset="0"/>
              </a:rPr>
              <a:t>USUARIO/REPOSITORIO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749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FA8E9-40F8-22CE-CE40-CB0BD39F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53"/>
            <a:ext cx="10515600" cy="998980"/>
          </a:xfrm>
        </p:spPr>
        <p:txBody>
          <a:bodyPr/>
          <a:lstStyle/>
          <a:p>
            <a:pPr algn="ctr"/>
            <a:r>
              <a:rPr lang="es-PE" dirty="0"/>
              <a:t>¿Qué es Git y Git-Hub?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4D8EEF8-9CD6-FA1C-4404-2BE6665FA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065548"/>
              </p:ext>
            </p:extLst>
          </p:nvPr>
        </p:nvGraphicFramePr>
        <p:xfrm>
          <a:off x="373222" y="1004341"/>
          <a:ext cx="5172856" cy="4849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5C52359E-CEE7-060F-0446-C63FD44F2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4952" y="1667654"/>
            <a:ext cx="3693826" cy="3522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CE33AB-C337-6537-E95B-86FACEFEAB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3979" y="1354800"/>
            <a:ext cx="1651916" cy="16582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AAB698-25B6-45B3-F438-0E4F2AB84D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3979" y="3844978"/>
            <a:ext cx="1651916" cy="1658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6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E7B855-8C54-4A61-1103-50C391A3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6815"/>
            <a:ext cx="12192000" cy="530436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D7293D6-4B6E-D736-074C-3094B7827428}"/>
              </a:ext>
            </a:extLst>
          </p:cNvPr>
          <p:cNvSpPr txBox="1">
            <a:spLocks/>
          </p:cNvSpPr>
          <p:nvPr/>
        </p:nvSpPr>
        <p:spPr>
          <a:xfrm>
            <a:off x="838200" y="274993"/>
            <a:ext cx="10515600" cy="839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000" b="1" u="sng" dirty="0"/>
              <a:t>Como crear TOKEN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56A1C4-2B70-EA2A-77AF-AD1CB1B4F90B}"/>
              </a:ext>
            </a:extLst>
          </p:cNvPr>
          <p:cNvSpPr/>
          <p:nvPr/>
        </p:nvSpPr>
        <p:spPr>
          <a:xfrm>
            <a:off x="9938479" y="4092315"/>
            <a:ext cx="2253521" cy="329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3262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7102A2-F616-CF69-448B-9CA21BEE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29" y="675891"/>
            <a:ext cx="3688619" cy="431583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73F814A-FA93-457F-B5B6-B8CCBE6135A3}"/>
              </a:ext>
            </a:extLst>
          </p:cNvPr>
          <p:cNvSpPr/>
          <p:nvPr/>
        </p:nvSpPr>
        <p:spPr>
          <a:xfrm>
            <a:off x="404734" y="4257207"/>
            <a:ext cx="3792512" cy="659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9D745D-AD86-2007-C2F3-CCA3C96F3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748" y="551177"/>
            <a:ext cx="4113489" cy="24168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C335943-9C47-B8DC-D0E5-00AC421FBA5F}"/>
              </a:ext>
            </a:extLst>
          </p:cNvPr>
          <p:cNvSpPr/>
          <p:nvPr/>
        </p:nvSpPr>
        <p:spPr>
          <a:xfrm>
            <a:off x="6971676" y="2174242"/>
            <a:ext cx="3506449" cy="508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F6B88C0-707D-57E9-C6CF-1B6DCD911EC5}"/>
              </a:ext>
            </a:extLst>
          </p:cNvPr>
          <p:cNvSpPr/>
          <p:nvPr/>
        </p:nvSpPr>
        <p:spPr>
          <a:xfrm rot="19666780">
            <a:off x="4959369" y="2221264"/>
            <a:ext cx="1088573" cy="4946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01FC344-4603-00CF-987E-A041822A8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32" y="3889949"/>
            <a:ext cx="6296904" cy="256258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F23E7-5AE5-4B63-4377-58975C64BF81}"/>
              </a:ext>
            </a:extLst>
          </p:cNvPr>
          <p:cNvSpPr/>
          <p:nvPr/>
        </p:nvSpPr>
        <p:spPr>
          <a:xfrm>
            <a:off x="8769246" y="4662275"/>
            <a:ext cx="2458387" cy="524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CFEE7AA9-459B-6627-2F33-50D0D0B51A94}"/>
              </a:ext>
            </a:extLst>
          </p:cNvPr>
          <p:cNvSpPr/>
          <p:nvPr/>
        </p:nvSpPr>
        <p:spPr>
          <a:xfrm rot="5400000">
            <a:off x="8238553" y="3114652"/>
            <a:ext cx="787877" cy="4946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82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C97274-6D79-4F39-2E7A-CFA513FB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6" y="324804"/>
            <a:ext cx="6030167" cy="4229690"/>
          </a:xfrm>
          <a:prstGeom prst="rect">
            <a:avLst/>
          </a:prstGeom>
        </p:spPr>
      </p:pic>
      <p:sp>
        <p:nvSpPr>
          <p:cNvPr id="4" name="Signo de multiplicación 3">
            <a:extLst>
              <a:ext uri="{FF2B5EF4-FFF2-40B4-BE49-F238E27FC236}">
                <a16:creationId xmlns:a16="http://schemas.microsoft.com/office/drawing/2014/main" id="{3E9F7C13-B552-53CC-C46F-15C22FEB6A92}"/>
              </a:ext>
            </a:extLst>
          </p:cNvPr>
          <p:cNvSpPr/>
          <p:nvPr/>
        </p:nvSpPr>
        <p:spPr>
          <a:xfrm>
            <a:off x="434715" y="3087974"/>
            <a:ext cx="149901" cy="14990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5BD83DB6-35FF-BD99-C375-3FE7A9CCEB45}"/>
              </a:ext>
            </a:extLst>
          </p:cNvPr>
          <p:cNvSpPr/>
          <p:nvPr/>
        </p:nvSpPr>
        <p:spPr>
          <a:xfrm>
            <a:off x="434714" y="4330892"/>
            <a:ext cx="149901" cy="14990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CC1E920-FA74-94C9-4E77-55591B63E486}"/>
              </a:ext>
            </a:extLst>
          </p:cNvPr>
          <p:cNvSpPr/>
          <p:nvPr/>
        </p:nvSpPr>
        <p:spPr>
          <a:xfrm>
            <a:off x="262766" y="1274164"/>
            <a:ext cx="3514755" cy="359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7584BE-89B9-E2DD-771F-4FAF9294F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6" y="5412741"/>
            <a:ext cx="4176778" cy="1044195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E9E8B12-FD26-BB93-8751-97AB542F8CDA}"/>
              </a:ext>
            </a:extLst>
          </p:cNvPr>
          <p:cNvSpPr/>
          <p:nvPr/>
        </p:nvSpPr>
        <p:spPr>
          <a:xfrm rot="5400000">
            <a:off x="8511396" y="482540"/>
            <a:ext cx="1088573" cy="4946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364F43B-780B-19FF-8026-531017F67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634" y="1525249"/>
            <a:ext cx="5009651" cy="231347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58E16AA-0F6C-25D6-900C-C19170305E5B}"/>
              </a:ext>
            </a:extLst>
          </p:cNvPr>
          <p:cNvCxnSpPr/>
          <p:nvPr/>
        </p:nvCxnSpPr>
        <p:spPr>
          <a:xfrm>
            <a:off x="6292933" y="0"/>
            <a:ext cx="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3E4D3AB-45C7-AADF-8538-6A944556891F}"/>
              </a:ext>
            </a:extLst>
          </p:cNvPr>
          <p:cNvSpPr/>
          <p:nvPr/>
        </p:nvSpPr>
        <p:spPr>
          <a:xfrm>
            <a:off x="6614783" y="2908092"/>
            <a:ext cx="3574914" cy="329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CA2075C-4B92-B57B-FF24-5521451B021E}"/>
              </a:ext>
            </a:extLst>
          </p:cNvPr>
          <p:cNvSpPr txBox="1"/>
          <p:nvPr/>
        </p:nvSpPr>
        <p:spPr>
          <a:xfrm>
            <a:off x="6430779" y="4517944"/>
            <a:ext cx="557047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Si hay algún problema con la sincronización, usar el siguiente comando:</a:t>
            </a:r>
          </a:p>
          <a:p>
            <a:pPr algn="ctr"/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remote set-</a:t>
            </a:r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url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origin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</a:t>
            </a:r>
            <a:r>
              <a:rPr lang="es-ES" sz="2400" b="0" i="0" u="none" strike="noStrike" baseline="0" dirty="0">
                <a:solidFill>
                  <a:srgbClr val="7030A0"/>
                </a:solidFill>
                <a:latin typeface="Calibri" panose="020F0502020204030204" pitchFamily="34" charset="0"/>
              </a:rPr>
              <a:t>TOKEN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@github.com/</a:t>
            </a:r>
            <a:r>
              <a:rPr lang="es-ES" sz="2400" b="0" i="0" u="none" strike="noStrike" baseline="0" dirty="0">
                <a:solidFill>
                  <a:srgbClr val="7030A0"/>
                </a:solidFill>
                <a:latin typeface="Calibri" panose="020F0502020204030204" pitchFamily="34" charset="0"/>
              </a:rPr>
              <a:t>USUARIO/REPOSITORIO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47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08A1B-8C2D-13D8-C72D-9C628B84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7D4C53-66C9-E160-4C00-090AC0B0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79" y="4405761"/>
            <a:ext cx="8822697" cy="8946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9CE3FCE-EF69-0FFA-C752-7A4DFB584B1D}"/>
              </a:ext>
            </a:extLst>
          </p:cNvPr>
          <p:cNvSpPr txBox="1"/>
          <p:nvPr/>
        </p:nvSpPr>
        <p:spPr>
          <a:xfrm>
            <a:off x="3995628" y="1419761"/>
            <a:ext cx="381099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Si hay algún problema con la sincronización, usar el siguiente comando:</a:t>
            </a:r>
          </a:p>
          <a:p>
            <a:pPr algn="ctr"/>
            <a:r>
              <a:rPr lang="es-ES" sz="2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remote set-</a:t>
            </a:r>
            <a:r>
              <a:rPr lang="es-ES" sz="2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url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origin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https://</a:t>
            </a:r>
            <a:r>
              <a:rPr lang="es-ES" sz="2400" b="0" i="0" u="none" strike="noStrike" baseline="0" dirty="0">
                <a:solidFill>
                  <a:srgbClr val="7030A0"/>
                </a:solidFill>
                <a:latin typeface="Calibri" panose="020F0502020204030204" pitchFamily="34" charset="0"/>
              </a:rPr>
              <a:t>TOKEN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@github.com/</a:t>
            </a:r>
            <a:r>
              <a:rPr lang="es-ES" sz="2400" b="0" i="0" u="none" strike="noStrike" baseline="0" dirty="0">
                <a:solidFill>
                  <a:srgbClr val="7030A0"/>
                </a:solidFill>
                <a:latin typeface="Calibri" panose="020F0502020204030204" pitchFamily="34" charset="0"/>
              </a:rPr>
              <a:t>USUARIO/REPOSITORIO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3018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FBD7A-70FE-0E59-4A82-00DDEAD2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u="sng" dirty="0"/>
              <a:t>Editar nuestro repositorio remoto en Git-Hub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F93610-0D1F-A3F2-B76A-FAD56D4E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9" y="2107791"/>
            <a:ext cx="4830521" cy="399153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9A52D52-6284-742C-54D2-E5B1B601545F}"/>
              </a:ext>
            </a:extLst>
          </p:cNvPr>
          <p:cNvSpPr/>
          <p:nvPr/>
        </p:nvSpPr>
        <p:spPr>
          <a:xfrm>
            <a:off x="4092315" y="4377128"/>
            <a:ext cx="944380" cy="569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376E9A-2BC1-619C-7AB5-C55D79B3A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779" y="2107791"/>
            <a:ext cx="6094372" cy="4385084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9EA20A83-752B-06F5-D549-F31DAB853D54}"/>
              </a:ext>
            </a:extLst>
          </p:cNvPr>
          <p:cNvSpPr/>
          <p:nvPr/>
        </p:nvSpPr>
        <p:spPr>
          <a:xfrm>
            <a:off x="5235820" y="4103557"/>
            <a:ext cx="616972" cy="4946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55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EF7FA2-2891-4A92-2531-01FBE49A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2" y="2251395"/>
            <a:ext cx="4532530" cy="308862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D674356-50E9-09A1-86CE-EDCA3E2029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u="sng" dirty="0"/>
              <a:t>Lenguaje de Git-Hub: </a:t>
            </a:r>
            <a:r>
              <a:rPr lang="es-PE" b="1" u="sng" dirty="0" err="1"/>
              <a:t>Markdown</a:t>
            </a:r>
            <a:endParaRPr lang="es-PE" b="1" u="sng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623862-C208-413A-A4C6-42283B8A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035" y="1590831"/>
            <a:ext cx="2923042" cy="515073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7D26D0A-6D11-3A6D-5739-36AF944B6241}"/>
              </a:ext>
            </a:extLst>
          </p:cNvPr>
          <p:cNvSpPr/>
          <p:nvPr/>
        </p:nvSpPr>
        <p:spPr>
          <a:xfrm>
            <a:off x="4751882" y="3162925"/>
            <a:ext cx="2818898" cy="1648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451C26-C489-8531-AD12-81D8EE5E5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54" y="1077789"/>
            <a:ext cx="2680546" cy="543583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492495F-5CCF-1494-E539-671EAE4AE06F}"/>
              </a:ext>
            </a:extLst>
          </p:cNvPr>
          <p:cNvSpPr/>
          <p:nvPr/>
        </p:nvSpPr>
        <p:spPr>
          <a:xfrm>
            <a:off x="7874679" y="3607479"/>
            <a:ext cx="616972" cy="4946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5521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AD657B-76AC-0819-2586-D4018364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20" y="1273767"/>
            <a:ext cx="2891485" cy="90230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84724D-9ED8-084A-6047-16C6252F20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u="sng" dirty="0"/>
              <a:t>Editor web con lenguaje </a:t>
            </a:r>
            <a:r>
              <a:rPr lang="es-PE" u="sng" dirty="0" err="1"/>
              <a:t>Markdown</a:t>
            </a:r>
            <a:r>
              <a:rPr lang="es-PE" u="sng" dirty="0"/>
              <a:t> incluido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E52330-35EE-0444-23D1-4B88B8CD7839}"/>
              </a:ext>
            </a:extLst>
          </p:cNvPr>
          <p:cNvSpPr txBox="1"/>
          <p:nvPr/>
        </p:nvSpPr>
        <p:spPr>
          <a:xfrm>
            <a:off x="5260300" y="1506022"/>
            <a:ext cx="60935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/>
              <a:t>https://pandao.github.io/editor.md/en.html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111878-F6E4-8DC1-67B8-E5D57EB63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76" y="2860915"/>
            <a:ext cx="5647486" cy="33899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2B01C8-FA12-DA73-C1CC-D368228B3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636" y="2860915"/>
            <a:ext cx="5647487" cy="33899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327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9DB566-7B85-5EF7-F6D6-7205B5FD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5203"/>
            <a:ext cx="4781862" cy="405092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5C18155-BF1B-18F3-CB15-21383DF6BEC4}"/>
              </a:ext>
            </a:extLst>
          </p:cNvPr>
          <p:cNvSpPr txBox="1">
            <a:spLocks/>
          </p:cNvSpPr>
          <p:nvPr/>
        </p:nvSpPr>
        <p:spPr>
          <a:xfrm>
            <a:off x="838200" y="361547"/>
            <a:ext cx="10515600" cy="9204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u="sng" dirty="0"/>
              <a:t>Como crear carpetas en Git-Hub</a:t>
            </a:r>
            <a:endParaRPr lang="es-PE" b="1" u="sng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CD384D-36B4-C501-8237-5464D782D6C6}"/>
              </a:ext>
            </a:extLst>
          </p:cNvPr>
          <p:cNvSpPr/>
          <p:nvPr/>
        </p:nvSpPr>
        <p:spPr>
          <a:xfrm>
            <a:off x="186514" y="3144187"/>
            <a:ext cx="4595347" cy="1150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3816B7-76ED-127A-FEC2-61DB933A35B7}"/>
              </a:ext>
            </a:extLst>
          </p:cNvPr>
          <p:cNvSpPr/>
          <p:nvPr/>
        </p:nvSpPr>
        <p:spPr>
          <a:xfrm>
            <a:off x="3522689" y="2353456"/>
            <a:ext cx="674557" cy="3447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62B46A-1B02-F4E9-EA77-DB33BFB06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5313"/>
            <a:ext cx="4978971" cy="165517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514C07C-6F31-891E-8CB5-59F1480D55C3}"/>
              </a:ext>
            </a:extLst>
          </p:cNvPr>
          <p:cNvSpPr txBox="1"/>
          <p:nvPr/>
        </p:nvSpPr>
        <p:spPr>
          <a:xfrm>
            <a:off x="6332210" y="4129046"/>
            <a:ext cx="450655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dirty="0"/>
              <a:t>"Agregar archivo" &gt; "Crear nuevo archivo", escribe el nombre de la carpeta seguido de una barra (por ejemplo, Procesos 2/), y luego escribe el nombre de un archivo dentro de esa carpeta</a:t>
            </a:r>
            <a:endParaRPr lang="es-P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800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8563E2-5338-A384-42E1-093B2E12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857" y="1938350"/>
            <a:ext cx="7521275" cy="334106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F956EEB-F2B0-3914-C599-640963DCFF2F}"/>
              </a:ext>
            </a:extLst>
          </p:cNvPr>
          <p:cNvSpPr txBox="1">
            <a:spLocks/>
          </p:cNvSpPr>
          <p:nvPr/>
        </p:nvSpPr>
        <p:spPr>
          <a:xfrm>
            <a:off x="419695" y="616379"/>
            <a:ext cx="10515600" cy="9204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u="sng" dirty="0">
                <a:solidFill>
                  <a:srgbClr val="C00000"/>
                </a:solidFill>
              </a:rPr>
              <a:t>Trabajo de grupo: Subir link de GitHub</a:t>
            </a:r>
            <a:endParaRPr lang="es-PE" b="1" u="sng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5440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8F0D79-E1F1-8403-EE4D-DBDEA76A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15" y="2067538"/>
            <a:ext cx="11017770" cy="429674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CFBA777-EE26-91EC-1CE3-62F47F867B6A}"/>
              </a:ext>
            </a:extLst>
          </p:cNvPr>
          <p:cNvSpPr txBox="1">
            <a:spLocks/>
          </p:cNvSpPr>
          <p:nvPr/>
        </p:nvSpPr>
        <p:spPr>
          <a:xfrm>
            <a:off x="531526" y="241626"/>
            <a:ext cx="11128948" cy="9204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500" u="sng" dirty="0"/>
              <a:t>Ejemplo: </a:t>
            </a:r>
          </a:p>
          <a:p>
            <a:pPr algn="ctr"/>
            <a:endParaRPr lang="es-PE" sz="3500" u="sng" dirty="0"/>
          </a:p>
          <a:p>
            <a:pPr algn="ctr"/>
            <a:r>
              <a:rPr lang="es-PE" sz="3500" dirty="0">
                <a:hlinkClick r:id="rId4"/>
              </a:rPr>
              <a:t>https://github.com/mariaCaceresI/Funbio</a:t>
            </a:r>
            <a:endParaRPr lang="es-PE" sz="3500" dirty="0"/>
          </a:p>
          <a:p>
            <a:pPr algn="ctr"/>
            <a:endParaRPr lang="es-PE" sz="3500" dirty="0"/>
          </a:p>
          <a:p>
            <a:pPr algn="ctr"/>
            <a:endParaRPr lang="es-PE" u="sn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13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B93DA-5447-5A60-30E8-AC4CC3B51C29}"/>
              </a:ext>
            </a:extLst>
          </p:cNvPr>
          <p:cNvSpPr txBox="1">
            <a:spLocks/>
          </p:cNvSpPr>
          <p:nvPr/>
        </p:nvSpPr>
        <p:spPr>
          <a:xfrm>
            <a:off x="838200" y="284813"/>
            <a:ext cx="10515600" cy="839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b="1" u="sng" dirty="0"/>
              <a:t>Instalación de Git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6F0C63-A18D-4D2C-8E9B-69382EB8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3" y="2634520"/>
            <a:ext cx="4126863" cy="2327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FBCD90A-41FC-1533-2D4E-383EBF9F6841}"/>
              </a:ext>
            </a:extLst>
          </p:cNvPr>
          <p:cNvSpPr/>
          <p:nvPr/>
        </p:nvSpPr>
        <p:spPr>
          <a:xfrm>
            <a:off x="4507559" y="3550793"/>
            <a:ext cx="989351" cy="4946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7A417E-C685-60B7-ADB5-DA4FF9BE4E6E}"/>
              </a:ext>
            </a:extLst>
          </p:cNvPr>
          <p:cNvSpPr txBox="1"/>
          <p:nvPr/>
        </p:nvSpPr>
        <p:spPr>
          <a:xfrm>
            <a:off x="6851540" y="1322288"/>
            <a:ext cx="3827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/>
              <a:t>https://git-scm.com/downloads/win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602130C-9A86-9F99-511C-7471B1C8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183" y="1963711"/>
            <a:ext cx="6104530" cy="3572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F1E5382-DB68-79B7-2326-3C17A643E294}"/>
              </a:ext>
            </a:extLst>
          </p:cNvPr>
          <p:cNvSpPr/>
          <p:nvPr/>
        </p:nvSpPr>
        <p:spPr>
          <a:xfrm>
            <a:off x="7240249" y="2803161"/>
            <a:ext cx="1154243" cy="2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9131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061B2-63F1-B6D7-21D5-616FC5EA2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992D064-D049-AAD5-9CF6-35331904EB1B}"/>
              </a:ext>
            </a:extLst>
          </p:cNvPr>
          <p:cNvSpPr txBox="1">
            <a:spLocks/>
          </p:cNvSpPr>
          <p:nvPr/>
        </p:nvSpPr>
        <p:spPr>
          <a:xfrm>
            <a:off x="733269" y="106715"/>
            <a:ext cx="10515600" cy="6427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u="sng" dirty="0"/>
              <a:t>Ejemplo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BFD503-9F22-C3E2-2DBB-AC65B1CC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69" y="1042925"/>
            <a:ext cx="4918023" cy="55884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546BAAA-9BF8-6F4E-88C1-315A338C9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711" y="1147087"/>
            <a:ext cx="4918020" cy="5484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3898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04468" y="1777235"/>
            <a:ext cx="5916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dirty="0">
                <a:solidFill>
                  <a:srgbClr val="E3112E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Gracias</a:t>
            </a:r>
            <a:endParaRPr lang="en-US" sz="6600" b="1" dirty="0">
              <a:solidFill>
                <a:srgbClr val="E3112E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A2BD025-38EB-382D-D3D6-AA21A9CB6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69" y="3056965"/>
            <a:ext cx="8880944" cy="1780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solidFill>
                  <a:srgbClr val="E3112E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Dr. Sebastian Prado</a:t>
            </a:r>
          </a:p>
          <a:p>
            <a:pPr marL="0" indent="0">
              <a:buNone/>
            </a:pPr>
            <a:r>
              <a:rPr lang="es-ES" sz="2100" dirty="0">
                <a:solidFill>
                  <a:srgbClr val="E3112E"/>
                </a:solidFill>
                <a:latin typeface="Poppins regular" panose="00000500000000000000" pitchFamily="2" charset="0"/>
                <a:cs typeface="Poppins regular" panose="00000500000000000000" pitchFamily="2" charset="0"/>
                <a:hlinkClick r:id="rId3"/>
              </a:rPr>
              <a:t>jesus.prado@upch.pe</a:t>
            </a:r>
            <a:endParaRPr lang="es-ES" sz="2100" dirty="0">
              <a:solidFill>
                <a:srgbClr val="E3112E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0" indent="0">
              <a:buNone/>
            </a:pPr>
            <a:endParaRPr lang="es-ES" sz="2100" dirty="0">
              <a:solidFill>
                <a:srgbClr val="E3112E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0" indent="0">
              <a:buNone/>
            </a:pPr>
            <a:endParaRPr lang="es-ES" sz="2000" dirty="0">
              <a:solidFill>
                <a:srgbClr val="E3112E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519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DB159E-8391-C73F-CDA5-FD4F887A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48" y="413625"/>
            <a:ext cx="9481414" cy="6030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17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C313A5A-AE79-816E-705B-E074715AD63D}"/>
              </a:ext>
            </a:extLst>
          </p:cNvPr>
          <p:cNvSpPr/>
          <p:nvPr/>
        </p:nvSpPr>
        <p:spPr>
          <a:xfrm>
            <a:off x="602600" y="224853"/>
            <a:ext cx="2665256" cy="6236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ysClr val="windowText" lastClr="000000"/>
                </a:solidFill>
              </a:rPr>
              <a:t>Crear carpeta de archivos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A611792C-212B-10DF-80C0-390AC20602F6}"/>
              </a:ext>
            </a:extLst>
          </p:cNvPr>
          <p:cNvSpPr/>
          <p:nvPr/>
        </p:nvSpPr>
        <p:spPr>
          <a:xfrm>
            <a:off x="3383297" y="1467741"/>
            <a:ext cx="989351" cy="4946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18FDCA-1756-F913-04A3-A70CFD78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82" y="3223161"/>
            <a:ext cx="6303771" cy="3344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D93D3F-6EB7-4665-1A80-B593C7070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530" y="966908"/>
            <a:ext cx="1589326" cy="16650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FC72BE0-BF71-3A6C-825E-A07437D5C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924" y="966908"/>
            <a:ext cx="5663546" cy="123944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B72303F-9DDF-49C2-1949-E019187C8A88}"/>
              </a:ext>
            </a:extLst>
          </p:cNvPr>
          <p:cNvSpPr/>
          <p:nvPr/>
        </p:nvSpPr>
        <p:spPr>
          <a:xfrm>
            <a:off x="6893068" y="224853"/>
            <a:ext cx="3180321" cy="542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ysClr val="windowText" lastClr="000000"/>
                </a:solidFill>
              </a:rPr>
              <a:t>Copien el URL de la carpeta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02AF8F62-6134-2E84-A26B-5B27BB52FBB3}"/>
              </a:ext>
            </a:extLst>
          </p:cNvPr>
          <p:cNvSpPr/>
          <p:nvPr/>
        </p:nvSpPr>
        <p:spPr>
          <a:xfrm rot="5400000">
            <a:off x="6565990" y="2485567"/>
            <a:ext cx="654156" cy="4946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1424AD2-D3B7-4F66-4C64-22C3C9D7D283}"/>
              </a:ext>
            </a:extLst>
          </p:cNvPr>
          <p:cNvSpPr/>
          <p:nvPr/>
        </p:nvSpPr>
        <p:spPr>
          <a:xfrm>
            <a:off x="598697" y="4390519"/>
            <a:ext cx="3180321" cy="11558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ysClr val="windowText" lastClr="000000"/>
                </a:solidFill>
              </a:rPr>
              <a:t>Escribir comando: </a:t>
            </a:r>
          </a:p>
          <a:p>
            <a:pPr algn="ctr"/>
            <a:r>
              <a:rPr lang="es-PE" b="1" dirty="0">
                <a:solidFill>
                  <a:sysClr val="windowText" lastClr="000000"/>
                </a:solidFill>
              </a:rPr>
              <a:t>cd</a:t>
            </a:r>
            <a:r>
              <a:rPr lang="es-PE" dirty="0">
                <a:solidFill>
                  <a:sysClr val="windowText" lastClr="000000"/>
                </a:solidFill>
              </a:rPr>
              <a:t> y luego poner URL de la carpeta (Sin espacios) y con comillas (“…”)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956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6345910-CD45-AA42-3754-EDA00B8BE64A}"/>
              </a:ext>
            </a:extLst>
          </p:cNvPr>
          <p:cNvSpPr txBox="1"/>
          <p:nvPr/>
        </p:nvSpPr>
        <p:spPr>
          <a:xfrm>
            <a:off x="0" y="2090171"/>
            <a:ext cx="32053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El primer comando que debe conocer es el comando 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"</a:t>
            </a:r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init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".</a:t>
            </a:r>
          </a:p>
          <a:p>
            <a:pPr algn="ctr"/>
            <a:endParaRPr lang="es-E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Este comando se utiliza para inicializar un </a:t>
            </a:r>
          </a:p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repositorio de Git en su proyecto.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70AAC9-96C9-D995-19F9-2660B9D3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18" y="611229"/>
            <a:ext cx="8681382" cy="56355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118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E3116D-348D-3057-2E1F-E9527883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092" y="694943"/>
            <a:ext cx="7678222" cy="54681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D82120C-4253-3523-039E-799CB830925F}"/>
              </a:ext>
            </a:extLst>
          </p:cNvPr>
          <p:cNvSpPr txBox="1"/>
          <p:nvPr/>
        </p:nvSpPr>
        <p:spPr>
          <a:xfrm>
            <a:off x="134912" y="1865319"/>
            <a:ext cx="3205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PE" sz="2400" dirty="0"/>
          </a:p>
          <a:p>
            <a:pPr algn="ctr"/>
            <a:r>
              <a:rPr lang="es-ES" sz="2400" dirty="0"/>
              <a:t>Puede comenzar a agregar archivos a él utilizando el comando </a:t>
            </a:r>
            <a:r>
              <a:rPr lang="es-ES" sz="2400" b="1" dirty="0"/>
              <a:t>"</a:t>
            </a:r>
            <a:r>
              <a:rPr lang="es-ES" sz="2400" b="1" dirty="0" err="1"/>
              <a:t>git</a:t>
            </a:r>
            <a:r>
              <a:rPr lang="es-ES" sz="2400" b="1" dirty="0"/>
              <a:t> </a:t>
            </a:r>
            <a:r>
              <a:rPr lang="es-PE" sz="2400" b="1" dirty="0" err="1"/>
              <a:t>add</a:t>
            </a:r>
            <a:r>
              <a:rPr lang="es-PE" sz="2400" b="1" dirty="0"/>
              <a:t>" </a:t>
            </a:r>
          </a:p>
          <a:p>
            <a:pPr algn="ctr"/>
            <a:endParaRPr lang="es-PE" sz="2400" dirty="0"/>
          </a:p>
          <a:p>
            <a:pPr algn="ctr"/>
            <a:r>
              <a:rPr lang="es-PE" sz="2400" dirty="0"/>
              <a:t>Como agregar: </a:t>
            </a:r>
          </a:p>
          <a:p>
            <a:pPr algn="ctr"/>
            <a:r>
              <a:rPr lang="es-PE" sz="2400" b="1" dirty="0" err="1"/>
              <a:t>git</a:t>
            </a:r>
            <a:r>
              <a:rPr lang="es-PE" sz="2400" b="1" dirty="0"/>
              <a:t> </a:t>
            </a:r>
            <a:r>
              <a:rPr lang="es-PE" sz="2400" b="1" dirty="0" err="1"/>
              <a:t>add</a:t>
            </a:r>
            <a:r>
              <a:rPr lang="es-PE" sz="2400" b="1" dirty="0"/>
              <a:t> </a:t>
            </a:r>
            <a:r>
              <a:rPr lang="es-PE" sz="2400" dirty="0"/>
              <a:t>“nombre del archivo". </a:t>
            </a:r>
          </a:p>
          <a:p>
            <a:pPr algn="ctr"/>
            <a:endParaRPr lang="es-E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849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298F39-8AEB-E246-CC50-81FA2B7C3C2F}"/>
              </a:ext>
            </a:extLst>
          </p:cNvPr>
          <p:cNvSpPr txBox="1"/>
          <p:nvPr/>
        </p:nvSpPr>
        <p:spPr>
          <a:xfrm>
            <a:off x="0" y="2090171"/>
            <a:ext cx="32053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Opcionalmente si quieres ver que realmente se agrego puede usar el comando </a:t>
            </a:r>
          </a:p>
          <a:p>
            <a:pPr algn="ctr"/>
            <a:r>
              <a:rPr lang="es-E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s-E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status”</a:t>
            </a:r>
          </a:p>
          <a:p>
            <a:pPr algn="ctr"/>
            <a:endParaRPr lang="es-ES" sz="24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Verifican que se agrego el archivo</a:t>
            </a:r>
            <a:endParaRPr lang="es-ES" sz="240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6FDA6F-A783-8992-5094-6F5DC0A58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48" y="736263"/>
            <a:ext cx="8260529" cy="5385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2975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9F8114-927E-9D04-4112-B95DD20C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30" y="850480"/>
            <a:ext cx="7632480" cy="49250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A92D023-6787-4B2B-E219-8A0D855A55DB}"/>
              </a:ext>
            </a:extLst>
          </p:cNvPr>
          <p:cNvSpPr txBox="1"/>
          <p:nvPr/>
        </p:nvSpPr>
        <p:spPr>
          <a:xfrm>
            <a:off x="260473" y="2274837"/>
            <a:ext cx="38109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Identifícate con el programa con los comandos:</a:t>
            </a:r>
          </a:p>
          <a:p>
            <a:pPr algn="ctr"/>
            <a:r>
              <a:rPr lang="es-E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1.-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config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–global user.name “…”</a:t>
            </a:r>
          </a:p>
          <a:p>
            <a:pPr algn="ctr"/>
            <a:r>
              <a:rPr lang="es-E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2.-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git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config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–global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user.email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“…” </a:t>
            </a:r>
            <a:endParaRPr lang="es-E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011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PPT_DBNAME" val="Clase 29.08[20250829065459118].mdb"/>
  <p:tag name="ARS_RESPONSE_PERSONNUM" val="1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  <p:tag name="ARS_SLIDE_DUENO" val="100"/>
  <p:tag name="ARS_SLIDE_PARTICIPANTNUM" val="100"/>
  <p:tag name="ARS_SLIDE_SUBMITNUM" val="0"/>
  <p:tag name="ARS_SLIDE_CORRECTNUM" val="0"/>
  <p:tag name="ARS_SLIDE_VOTEMEAN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TYPE" val="ctColum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DUENO" val="100"/>
  <p:tag name="ARS_SLIDE_PARTICIPANTNUM" val="100"/>
  <p:tag name="ARS_SLIDE_SUBMITNUM" val="0"/>
  <p:tag name="ARS_SLIDE_CORRECTNUM" val="0"/>
  <p:tag name="ARS_SLIDE_VOTEMEAN" val="0"/>
  <p:tag name="ARS_RESPONSETYPE" val="Slide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e 1.pptx" id="{B4697659-3ED8-400E-BB4D-F451A7F20452}" vid="{D988FDA1-7579-4CB3-BFB2-30F4F8235C3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661</Words>
  <Application>Microsoft Office PowerPoint</Application>
  <PresentationFormat>Panorámica</PresentationFormat>
  <Paragraphs>81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Gotham</vt:lpstr>
      <vt:lpstr>Gotham Black</vt:lpstr>
      <vt:lpstr>Poppins Bold</vt:lpstr>
      <vt:lpstr>Arial</vt:lpstr>
      <vt:lpstr>Calibri</vt:lpstr>
      <vt:lpstr>Calibri Light</vt:lpstr>
      <vt:lpstr>Courier New</vt:lpstr>
      <vt:lpstr>Poppins regular</vt:lpstr>
      <vt:lpstr>1_Tema de Office</vt:lpstr>
      <vt:lpstr>Clase II – Git y Git-Hub Procesos de Innovación en Bioingeniería | 2025 - II</vt:lpstr>
      <vt:lpstr>¿Qué es Git y Git-Hub?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Git-Hub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Editar nuestro repositorio remoto en Git-Hub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u201310576 (Prado Nuñez, Jesus Sebastian)</dc:creator>
  <cp:lastModifiedBy>AULAS UPCH</cp:lastModifiedBy>
  <cp:revision>29</cp:revision>
  <dcterms:created xsi:type="dcterms:W3CDTF">2025-08-27T23:07:02Z</dcterms:created>
  <dcterms:modified xsi:type="dcterms:W3CDTF">2025-08-29T13:51:39Z</dcterms:modified>
</cp:coreProperties>
</file>